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301" r:id="rId6"/>
    <p:sldId id="260" r:id="rId7"/>
    <p:sldId id="26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pt-PT" smtClean="0"/>
              <a:t>Clique para editar o estilo</a:t>
            </a:r>
            <a:endParaRPr kumimoji="0" lang="en-US"/>
          </a:p>
        </p:txBody>
      </p:sp>
      <p:sp>
        <p:nvSpPr>
          <p:cNvPr id="9" name="Subtítulo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Marcador de Posição da Data 27"/>
          <p:cNvSpPr>
            <a:spLocks noGrp="1"/>
          </p:cNvSpPr>
          <p:nvPr>
            <p:ph type="dt" sz="half" idx="10"/>
          </p:nvPr>
        </p:nvSpPr>
        <p:spPr>
          <a:xfrm>
            <a:off x="6400800" y="6355080"/>
            <a:ext cx="2286000" cy="365760"/>
          </a:xfrm>
        </p:spPr>
        <p:txBody>
          <a:bodyPr/>
          <a:lstStyle>
            <a:lvl1pPr>
              <a:defRPr sz="1400"/>
            </a:lvl1pPr>
          </a:lstStyle>
          <a:p>
            <a:fld id="{C2825B81-3E27-4FCB-86A1-0A75593BA2BF}" type="datetimeFigureOut">
              <a:rPr lang="pt-PT" smtClean="0"/>
              <a:pPr/>
              <a:t>06-05-2014</a:t>
            </a:fld>
            <a:endParaRPr lang="pt-PT"/>
          </a:p>
        </p:txBody>
      </p:sp>
      <p:sp>
        <p:nvSpPr>
          <p:cNvPr id="17" name="Marcador de Posição do Rodapé 16"/>
          <p:cNvSpPr>
            <a:spLocks noGrp="1"/>
          </p:cNvSpPr>
          <p:nvPr>
            <p:ph type="ftr" sz="quarter" idx="11"/>
          </p:nvPr>
        </p:nvSpPr>
        <p:spPr>
          <a:xfrm>
            <a:off x="2898648" y="6355080"/>
            <a:ext cx="3474720" cy="365760"/>
          </a:xfrm>
        </p:spPr>
        <p:txBody>
          <a:bodyPr/>
          <a:lstStyle/>
          <a:p>
            <a:endParaRPr lang="pt-PT"/>
          </a:p>
        </p:txBody>
      </p:sp>
      <p:sp>
        <p:nvSpPr>
          <p:cNvPr id="29" name="Marcador de Posição do Número do Diapositivo 28"/>
          <p:cNvSpPr>
            <a:spLocks noGrp="1"/>
          </p:cNvSpPr>
          <p:nvPr>
            <p:ph type="sldNum" sz="quarter" idx="12"/>
          </p:nvPr>
        </p:nvSpPr>
        <p:spPr>
          <a:xfrm>
            <a:off x="1216152" y="6355080"/>
            <a:ext cx="1219200" cy="365760"/>
          </a:xfrm>
        </p:spPr>
        <p:txBody>
          <a:bodyPr/>
          <a:lstStyle/>
          <a:p>
            <a:fld id="{57AFB0A9-8388-4A68-B878-D758DF1A369C}" type="slidenum">
              <a:rPr lang="pt-PT" smtClean="0"/>
              <a:pPr/>
              <a:t>‹nº›</a:t>
            </a:fld>
            <a:endParaRPr lang="pt-PT"/>
          </a:p>
        </p:txBody>
      </p:sp>
      <p:sp>
        <p:nvSpPr>
          <p:cNvPr id="21" name="Rectângulo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ângulo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ângulo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ângulo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57AFB0A9-8388-4A68-B878-D758DF1A369C}"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57AFB0A9-8388-4A68-B878-D758DF1A369C}" type="slidenum">
              <a:rPr lang="pt-PT" smtClean="0"/>
              <a:pPr/>
              <a:t>‹nº›</a:t>
            </a:fld>
            <a:endParaRPr lang="pt-PT"/>
          </a:p>
        </p:txBody>
      </p:sp>
      <p:sp>
        <p:nvSpPr>
          <p:cNvPr id="7" name="Conexão recta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ângulo isósceles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exão recta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4" name="Marcador de Posição da Data 3"/>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57AFB0A9-8388-4A68-B878-D758DF1A369C}" type="slidenum">
              <a:rPr lang="pt-PT" smtClean="0"/>
              <a:pPr/>
              <a:t>‹nº›</a:t>
            </a:fld>
            <a:endParaRPr lang="pt-PT"/>
          </a:p>
        </p:txBody>
      </p:sp>
      <p:sp>
        <p:nvSpPr>
          <p:cNvPr id="8" name="Marcador de Posição de Conteúdo 7"/>
          <p:cNvSpPr>
            <a:spLocks noGrp="1"/>
          </p:cNvSpPr>
          <p:nvPr>
            <p:ph sz="quarter" idx="1"/>
          </p:nvPr>
        </p:nvSpPr>
        <p:spPr>
          <a:xfrm>
            <a:off x="457200" y="1219200"/>
            <a:ext cx="8229600" cy="493776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a:xfrm>
            <a:off x="6400800" y="6355080"/>
            <a:ext cx="2286000" cy="365760"/>
          </a:xfrm>
        </p:spPr>
        <p:txBody>
          <a:bodyPr/>
          <a:lstStyle/>
          <a:p>
            <a:fld id="{C2825B81-3E27-4FCB-86A1-0A75593BA2BF}" type="datetimeFigureOut">
              <a:rPr lang="pt-PT" smtClean="0"/>
              <a:pPr/>
              <a:t>06-05-2014</a:t>
            </a:fld>
            <a:endParaRPr lang="pt-PT"/>
          </a:p>
        </p:txBody>
      </p:sp>
      <p:sp>
        <p:nvSpPr>
          <p:cNvPr id="5" name="Marcador de Posição do Rodapé 4"/>
          <p:cNvSpPr>
            <a:spLocks noGrp="1"/>
          </p:cNvSpPr>
          <p:nvPr>
            <p:ph type="ftr" sz="quarter" idx="11"/>
          </p:nvPr>
        </p:nvSpPr>
        <p:spPr>
          <a:xfrm>
            <a:off x="2898648" y="6355080"/>
            <a:ext cx="3474720" cy="365760"/>
          </a:xfrm>
        </p:spPr>
        <p:txBody>
          <a:bodyPr/>
          <a:lstStyle/>
          <a:p>
            <a:endParaRPr lang="pt-PT"/>
          </a:p>
        </p:txBody>
      </p:sp>
      <p:sp>
        <p:nvSpPr>
          <p:cNvPr id="6" name="Marcador de Posição do Número do Diapositivo 5"/>
          <p:cNvSpPr>
            <a:spLocks noGrp="1"/>
          </p:cNvSpPr>
          <p:nvPr>
            <p:ph type="sldNum" sz="quarter" idx="12"/>
          </p:nvPr>
        </p:nvSpPr>
        <p:spPr>
          <a:xfrm>
            <a:off x="1069848" y="6355080"/>
            <a:ext cx="1520952" cy="365760"/>
          </a:xfrm>
        </p:spPr>
        <p:txBody>
          <a:bodyPr/>
          <a:lstStyle/>
          <a:p>
            <a:fld id="{57AFB0A9-8388-4A68-B878-D758DF1A369C}" type="slidenum">
              <a:rPr lang="pt-PT" smtClean="0"/>
              <a:pPr/>
              <a:t>‹nº›</a:t>
            </a:fld>
            <a:endParaRPr lang="pt-PT"/>
          </a:p>
        </p:txBody>
      </p:sp>
      <p:sp>
        <p:nvSpPr>
          <p:cNvPr id="7" name="Rectângulo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ângulo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PT" smtClean="0"/>
              <a:t>Clique para editar o estilo</a:t>
            </a:r>
            <a:endParaRPr kumimoji="0" lang="en-US"/>
          </a:p>
        </p:txBody>
      </p:sp>
      <p:sp>
        <p:nvSpPr>
          <p:cNvPr id="5" name="Marcador de Posição da Data 4"/>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57AFB0A9-8388-4A68-B878-D758DF1A369C}" type="slidenum">
              <a:rPr lang="pt-PT" smtClean="0"/>
              <a:pPr/>
              <a:t>‹nº›</a:t>
            </a:fld>
            <a:endParaRPr lang="pt-PT"/>
          </a:p>
        </p:txBody>
      </p:sp>
      <p:sp>
        <p:nvSpPr>
          <p:cNvPr id="9" name="Marcador de Posição de Conteúdo 8"/>
          <p:cNvSpPr>
            <a:spLocks noGrp="1"/>
          </p:cNvSpPr>
          <p:nvPr>
            <p:ph sz="quarter" idx="1"/>
          </p:nvPr>
        </p:nvSpPr>
        <p:spPr>
          <a:xfrm>
            <a:off x="457200" y="1219200"/>
            <a:ext cx="4041648" cy="493776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1" name="Marcador de Posição de Conteúdo 10"/>
          <p:cNvSpPr>
            <a:spLocks noGrp="1"/>
          </p:cNvSpPr>
          <p:nvPr>
            <p:ph sz="quarter" idx="2"/>
          </p:nvPr>
        </p:nvSpPr>
        <p:spPr>
          <a:xfrm>
            <a:off x="4632198" y="1216152"/>
            <a:ext cx="4041648" cy="493776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nchor="ctr"/>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7" name="Marcador de Posição da Data 6"/>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57AFB0A9-8388-4A68-B878-D758DF1A369C}" type="slidenum">
              <a:rPr lang="pt-PT" smtClean="0"/>
              <a:pPr/>
              <a:t>‹nº›</a:t>
            </a:fld>
            <a:endParaRPr lang="pt-PT"/>
          </a:p>
        </p:txBody>
      </p:sp>
      <p:sp>
        <p:nvSpPr>
          <p:cNvPr id="11" name="Marcador de Posição de Conteúdo 10"/>
          <p:cNvSpPr>
            <a:spLocks noGrp="1"/>
          </p:cNvSpPr>
          <p:nvPr>
            <p:ph sz="quarter" idx="2"/>
          </p:nvPr>
        </p:nvSpPr>
        <p:spPr>
          <a:xfrm>
            <a:off x="457200" y="2133600"/>
            <a:ext cx="4038600" cy="40386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3" name="Marcador de Posição de Conteúdo 12"/>
          <p:cNvSpPr>
            <a:spLocks noGrp="1"/>
          </p:cNvSpPr>
          <p:nvPr>
            <p:ph sz="quarter" idx="4"/>
          </p:nvPr>
        </p:nvSpPr>
        <p:spPr>
          <a:xfrm>
            <a:off x="4648200" y="2133600"/>
            <a:ext cx="4038600" cy="40386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28600"/>
            <a:ext cx="8229600" cy="914400"/>
          </a:xfrm>
        </p:spPr>
        <p:txBody>
          <a:bodyPr/>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57AFB0A9-8388-4A68-B878-D758DF1A369C}" type="slidenum">
              <a:rPr lang="pt-PT" smtClean="0"/>
              <a:pPr/>
              <a:t>‹nº›</a:t>
            </a:fld>
            <a:endParaRPr lang="pt-PT"/>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57AFB0A9-8388-4A68-B878-D758DF1A369C}" type="slidenum">
              <a:rPr lang="pt-PT" smtClean="0"/>
              <a:pPr/>
              <a:t>‹nº›</a:t>
            </a:fld>
            <a:endParaRPr lang="pt-PT"/>
          </a:p>
        </p:txBody>
      </p:sp>
      <p:sp>
        <p:nvSpPr>
          <p:cNvPr id="5" name="Conexão recta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ângulo isósceles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57AFB0A9-8388-4A68-B878-D758DF1A369C}" type="slidenum">
              <a:rPr lang="pt-PT" smtClean="0"/>
              <a:pPr/>
              <a:t>‹nº›</a:t>
            </a:fld>
            <a:endParaRPr lang="pt-PT"/>
          </a:p>
        </p:txBody>
      </p:sp>
      <p:sp>
        <p:nvSpPr>
          <p:cNvPr id="8" name="Conexão recta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exão recta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Marcador de Posição de Conteúdo 11"/>
          <p:cNvSpPr>
            <a:spLocks noGrp="1"/>
          </p:cNvSpPr>
          <p:nvPr>
            <p:ph sz="quarter" idx="1"/>
          </p:nvPr>
        </p:nvSpPr>
        <p:spPr>
          <a:xfrm>
            <a:off x="304800" y="304800"/>
            <a:ext cx="5715000" cy="5715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C2825B81-3E27-4FCB-86A1-0A75593BA2BF}" type="datetimeFigureOut">
              <a:rPr lang="pt-PT" smtClean="0"/>
              <a:pPr/>
              <a:t>06-05-2014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57AFB0A9-8388-4A68-B878-D758DF1A369C}" type="slidenum">
              <a:rPr lang="pt-PT" smtClean="0"/>
              <a:pPr/>
              <a:t>‹nº›</a:t>
            </a:fld>
            <a:endParaRPr lang="pt-PT"/>
          </a:p>
        </p:txBody>
      </p:sp>
      <p:sp>
        <p:nvSpPr>
          <p:cNvPr id="8" name="Conexão recta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ângulo isósceles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ângulo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Marcador de Posição do Título 21"/>
          <p:cNvSpPr>
            <a:spLocks noGrp="1"/>
          </p:cNvSpPr>
          <p:nvPr>
            <p:ph type="title"/>
          </p:nvPr>
        </p:nvSpPr>
        <p:spPr>
          <a:xfrm>
            <a:off x="457200" y="152400"/>
            <a:ext cx="8229600" cy="990600"/>
          </a:xfrm>
          <a:prstGeom prst="rect">
            <a:avLst/>
          </a:prstGeom>
        </p:spPr>
        <p:txBody>
          <a:bodyPr vert="horz" anchor="b" anchorCtr="0">
            <a:normAutofit/>
          </a:body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4" name="Marcador de Posição da Data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2825B81-3E27-4FCB-86A1-0A75593BA2BF}" type="datetimeFigureOut">
              <a:rPr lang="pt-PT" smtClean="0"/>
              <a:pPr/>
              <a:t>06-05-2014</a:t>
            </a:fld>
            <a:endParaRPr lang="pt-PT"/>
          </a:p>
        </p:txBody>
      </p:sp>
      <p:sp>
        <p:nvSpPr>
          <p:cNvPr id="3" name="Marcador de Posição do Rodapé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pt-PT"/>
          </a:p>
        </p:txBody>
      </p:sp>
      <p:sp>
        <p:nvSpPr>
          <p:cNvPr id="23" name="Marcador de Posição do Número do Diapositivo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AFB0A9-8388-4A68-B878-D758DF1A369C}" type="slidenum">
              <a:rPr lang="pt-PT" smtClean="0"/>
              <a:pPr/>
              <a:t>‹nº›</a:t>
            </a:fld>
            <a:endParaRPr lang="pt-PT"/>
          </a:p>
        </p:txBody>
      </p:sp>
      <p:sp>
        <p:nvSpPr>
          <p:cNvPr id="28" name="Conexão recta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exão recta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ângulo isósceles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C0C0"/>
        </a:solidFill>
        <a:effectLst/>
      </p:bgPr>
    </p:bg>
    <p:spTree>
      <p:nvGrpSpPr>
        <p:cNvPr id="1" name=""/>
        <p:cNvGrpSpPr/>
        <p:nvPr/>
      </p:nvGrpSpPr>
      <p:grpSpPr>
        <a:xfrm>
          <a:off x="0" y="0"/>
          <a:ext cx="0" cy="0"/>
          <a:chOff x="0" y="0"/>
          <a:chExt cx="0" cy="0"/>
        </a:xfrm>
      </p:grpSpPr>
      <p:sp>
        <p:nvSpPr>
          <p:cNvPr id="4" name="Título 3"/>
          <p:cNvSpPr>
            <a:spLocks noGrp="1"/>
          </p:cNvSpPr>
          <p:nvPr>
            <p:ph type="title"/>
          </p:nvPr>
        </p:nvSpPr>
        <p:spPr>
          <a:xfrm>
            <a:off x="1187624" y="332656"/>
            <a:ext cx="6858000" cy="1066800"/>
          </a:xfrm>
        </p:spPr>
        <p:txBody>
          <a:bodyPr>
            <a:normAutofit fontScale="90000"/>
          </a:bodyPr>
          <a:lstStyle/>
          <a:p>
            <a:pPr marL="95250" marR="1346200" algn="ctr" hangingPunct="0">
              <a:lnSpc>
                <a:spcPct val="95000"/>
              </a:lnSpc>
              <a:spcAft>
                <a:spcPts val="0"/>
              </a:spcAft>
            </a:pPr>
            <a:r>
              <a:rPr lang="pt-PT" sz="4000" b="1" dirty="0" smtClean="0">
                <a:solidFill>
                  <a:srgbClr val="003265"/>
                </a:solidFill>
                <a:latin typeface="Helvetica"/>
                <a:ea typeface="Times New Roman"/>
                <a:cs typeface="Times New Roman"/>
              </a:rPr>
              <a:t>Apresentação de SISTEMAS OPERATIVOS</a:t>
            </a:r>
            <a:r>
              <a:rPr lang="pt-PT" sz="1400" dirty="0" smtClean="0">
                <a:latin typeface="Calibri"/>
                <a:ea typeface="Times New Roman"/>
                <a:cs typeface="Times New Roman"/>
              </a:rPr>
              <a:t/>
            </a:r>
            <a:br>
              <a:rPr lang="pt-PT" sz="1400" dirty="0" smtClean="0">
                <a:latin typeface="Calibri"/>
                <a:ea typeface="Times New Roman"/>
                <a:cs typeface="Times New Roman"/>
              </a:rPr>
            </a:br>
            <a:r>
              <a:rPr lang="pt-PT" sz="1600" dirty="0" smtClean="0">
                <a:latin typeface="Times New Roman"/>
                <a:ea typeface="Times New Roman"/>
                <a:cs typeface="Times New Roman"/>
              </a:rPr>
              <a:t> </a:t>
            </a:r>
            <a:r>
              <a:rPr lang="pt-PT" sz="1400" dirty="0" smtClean="0">
                <a:latin typeface="Calibri"/>
                <a:ea typeface="Times New Roman"/>
                <a:cs typeface="Times New Roman"/>
              </a:rPr>
              <a:t/>
            </a:r>
            <a:br>
              <a:rPr lang="pt-PT" sz="1400" dirty="0" smtClean="0">
                <a:latin typeface="Calibri"/>
                <a:ea typeface="Times New Roman"/>
                <a:cs typeface="Times New Roman"/>
              </a:rPr>
            </a:br>
            <a:r>
              <a:rPr lang="pt-PT" b="1" dirty="0" smtClean="0">
                <a:solidFill>
                  <a:srgbClr val="003265"/>
                </a:solidFill>
                <a:latin typeface="Helvetica"/>
                <a:ea typeface="Times New Roman"/>
                <a:cs typeface="Times New Roman"/>
              </a:rPr>
              <a:t>Curso Profissional de Técnico de Gestão e Programação de Sistemas Informáticos</a:t>
            </a:r>
            <a:r>
              <a:rPr lang="pt-PT" sz="1400" dirty="0" smtClean="0">
                <a:latin typeface="Calibri"/>
                <a:ea typeface="Times New Roman"/>
                <a:cs typeface="Times New Roman"/>
              </a:rPr>
              <a:t/>
            </a:r>
            <a:br>
              <a:rPr lang="pt-PT" sz="1400" dirty="0" smtClean="0">
                <a:latin typeface="Calibri"/>
                <a:ea typeface="Times New Roman"/>
                <a:cs typeface="Times New Roman"/>
              </a:rPr>
            </a:br>
            <a:r>
              <a:rPr lang="pt-PT" sz="1600" dirty="0" smtClean="0">
                <a:latin typeface="Times New Roman"/>
                <a:ea typeface="Times New Roman"/>
                <a:cs typeface="Times New Roman"/>
              </a:rPr>
              <a:t> </a:t>
            </a:r>
            <a:r>
              <a:rPr lang="pt-PT" sz="1400" dirty="0" smtClean="0">
                <a:latin typeface="Calibri"/>
                <a:ea typeface="Times New Roman"/>
                <a:cs typeface="Times New Roman"/>
              </a:rPr>
              <a:t/>
            </a:r>
            <a:br>
              <a:rPr lang="pt-PT" sz="1400" dirty="0" smtClean="0">
                <a:latin typeface="Calibri"/>
                <a:ea typeface="Times New Roman"/>
                <a:cs typeface="Times New Roman"/>
              </a:rPr>
            </a:br>
            <a:r>
              <a:rPr lang="pt-PT" sz="1600" dirty="0" smtClean="0">
                <a:latin typeface="Times New Roman"/>
                <a:ea typeface="Times New Roman"/>
                <a:cs typeface="Times New Roman"/>
              </a:rPr>
              <a:t> </a:t>
            </a:r>
            <a:r>
              <a:rPr lang="pt-PT" sz="1400" dirty="0" smtClean="0">
                <a:latin typeface="Calibri"/>
                <a:ea typeface="Times New Roman"/>
                <a:cs typeface="Times New Roman"/>
              </a:rPr>
              <a:t/>
            </a:r>
            <a:br>
              <a:rPr lang="pt-PT" sz="1400" dirty="0" smtClean="0">
                <a:latin typeface="Calibri"/>
                <a:ea typeface="Times New Roman"/>
                <a:cs typeface="Times New Roman"/>
              </a:rPr>
            </a:br>
            <a:r>
              <a:rPr lang="pt-PT" sz="4000" b="1" dirty="0" smtClean="0">
                <a:solidFill>
                  <a:schemeClr val="accent6">
                    <a:lumMod val="50000"/>
                  </a:schemeClr>
                </a:solidFill>
                <a:effectLst>
                  <a:outerShdw blurRad="38100" dist="38100" dir="2700000" algn="tl">
                    <a:srgbClr val="000000">
                      <a:alpha val="43137"/>
                    </a:srgbClr>
                  </a:outerShdw>
                </a:effectLst>
                <a:latin typeface="Helvetica"/>
                <a:ea typeface="Times New Roman"/>
                <a:cs typeface="Times New Roman"/>
              </a:rPr>
              <a:t>MÓDULO V</a:t>
            </a:r>
            <a:r>
              <a:rPr lang="pt-PT" sz="1600" b="1" dirty="0" smtClean="0">
                <a:solidFill>
                  <a:schemeClr val="accent6">
                    <a:lumMod val="50000"/>
                  </a:schemeClr>
                </a:solidFill>
                <a:latin typeface="Calibri"/>
                <a:ea typeface="Times New Roman"/>
                <a:cs typeface="Times New Roman"/>
              </a:rPr>
              <a:t/>
            </a:r>
            <a:br>
              <a:rPr lang="pt-PT" sz="1600" b="1" dirty="0" smtClean="0">
                <a:solidFill>
                  <a:schemeClr val="accent6">
                    <a:lumMod val="50000"/>
                  </a:schemeClr>
                </a:solidFill>
                <a:latin typeface="Calibri"/>
                <a:ea typeface="Times New Roman"/>
                <a:cs typeface="Times New Roman"/>
              </a:rPr>
            </a:br>
            <a:r>
              <a:rPr lang="pt-PT" sz="1800" b="1" dirty="0" smtClean="0">
                <a:solidFill>
                  <a:schemeClr val="accent6">
                    <a:lumMod val="50000"/>
                  </a:schemeClr>
                </a:solidFill>
                <a:latin typeface="Times New Roman"/>
                <a:ea typeface="Times New Roman"/>
                <a:cs typeface="Times New Roman"/>
              </a:rPr>
              <a:t> </a:t>
            </a:r>
            <a:r>
              <a:rPr lang="pt-PT" sz="1600" b="1" dirty="0" smtClean="0">
                <a:solidFill>
                  <a:schemeClr val="accent6">
                    <a:lumMod val="50000"/>
                  </a:schemeClr>
                </a:solidFill>
                <a:latin typeface="Calibri"/>
                <a:ea typeface="Times New Roman"/>
                <a:cs typeface="Times New Roman"/>
              </a:rPr>
              <a:t/>
            </a:r>
            <a:br>
              <a:rPr lang="pt-PT" sz="1600" b="1" dirty="0" smtClean="0">
                <a:solidFill>
                  <a:schemeClr val="accent6">
                    <a:lumMod val="50000"/>
                  </a:schemeClr>
                </a:solidFill>
                <a:latin typeface="Calibri"/>
                <a:ea typeface="Times New Roman"/>
                <a:cs typeface="Times New Roman"/>
              </a:rPr>
            </a:br>
            <a:r>
              <a:rPr lang="pt-PT" sz="4000" b="1" dirty="0" smtClean="0">
                <a:solidFill>
                  <a:schemeClr val="accent6">
                    <a:lumMod val="50000"/>
                  </a:schemeClr>
                </a:solidFill>
                <a:latin typeface="Helvetica"/>
                <a:ea typeface="Times New Roman"/>
                <a:cs typeface="Times New Roman"/>
              </a:rPr>
              <a:t>Arquitectura de Sistemas Operativos</a:t>
            </a:r>
            <a:endParaRPr lang="pt-P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normAutofit fontScale="90000"/>
          </a:bodyPr>
          <a:lstStyle/>
          <a:p>
            <a:r>
              <a:rPr lang="pt-PT" sz="2700" b="1" dirty="0" smtClean="0">
                <a:solidFill>
                  <a:srgbClr val="006565"/>
                </a:solidFill>
                <a:latin typeface="Helvetica"/>
                <a:ea typeface="Times New Roman"/>
                <a:cs typeface="Times New Roman"/>
              </a:rPr>
              <a:t>Considerando a abordagem hierárquica ilustrada, os sistemas operativos compreendem as seguintes camadas: </a:t>
            </a:r>
            <a:endParaRPr lang="pt-PT" dirty="0"/>
          </a:p>
        </p:txBody>
      </p:sp>
      <p:sp>
        <p:nvSpPr>
          <p:cNvPr id="6" name="Marcador de Posição de Conteúdo 5"/>
          <p:cNvSpPr>
            <a:spLocks noGrp="1"/>
          </p:cNvSpPr>
          <p:nvPr>
            <p:ph sz="quarter" idx="1"/>
          </p:nvPr>
        </p:nvSpPr>
        <p:spPr>
          <a:xfrm>
            <a:off x="428596" y="1214422"/>
            <a:ext cx="8258204" cy="5429288"/>
          </a:xfrm>
        </p:spPr>
        <p:txBody>
          <a:bodyPr>
            <a:normAutofit fontScale="40000" lnSpcReduction="20000"/>
          </a:bodyPr>
          <a:lstStyle/>
          <a:p>
            <a:pPr algn="just"/>
            <a:r>
              <a:rPr lang="pt-PT" sz="5100" dirty="0" smtClean="0"/>
              <a:t>Gestão de Processos: camada responsável por </a:t>
            </a:r>
            <a:r>
              <a:rPr lang="pt-PT" sz="5100" dirty="0" err="1" smtClean="0"/>
              <a:t>multiplexar</a:t>
            </a:r>
            <a:r>
              <a:rPr lang="pt-PT" sz="5100" dirty="0" smtClean="0"/>
              <a:t> o tempo de execução do processador entre os processos activos que, do ponto de vista do utilizador, se comportam como máquinas virtuais executando um programa. Esta camada encarrega-se, igualmente, do tratamento de interrupções, do despacho dos processos e da respectiva sincronização; </a:t>
            </a:r>
          </a:p>
          <a:p>
            <a:pPr algn="just"/>
            <a:endParaRPr lang="pt-PT" sz="5100" dirty="0" smtClean="0"/>
          </a:p>
          <a:p>
            <a:pPr algn="just"/>
            <a:r>
              <a:rPr lang="pt-PT" sz="5100" dirty="0" smtClean="0"/>
              <a:t>Gestão de Memória: camada responsável pela gestão da memória física e do espaço de endereçamento virtual onde decorre a execução dos processos; </a:t>
            </a:r>
          </a:p>
          <a:p>
            <a:pPr algn="just"/>
            <a:endParaRPr lang="pt-PT" sz="5100" dirty="0" smtClean="0"/>
          </a:p>
          <a:p>
            <a:pPr algn="just"/>
            <a:r>
              <a:rPr lang="pt-PT" sz="5100" dirty="0" smtClean="0"/>
              <a:t> Comunicação e Entradas/Saídas: camada responsável pelos mecanismos necessários à troca de informação entre processos. A interacção das E/S com os periféricos é um tipo particular de comunicação que costuma ser tratado nesta camada; </a:t>
            </a:r>
          </a:p>
          <a:p>
            <a:pPr algn="just"/>
            <a:endParaRPr lang="pt-PT" sz="5100" dirty="0" smtClean="0"/>
          </a:p>
          <a:p>
            <a:pPr algn="just"/>
            <a:r>
              <a:rPr lang="pt-PT" sz="5100" dirty="0" smtClean="0"/>
              <a:t>Sistemas de Ficheiros: camada responsável pela gestão de memória secundária e pela organização lógica que suporta o conjunto de informação persistente que é mantida no sistema; e </a:t>
            </a:r>
          </a:p>
          <a:p>
            <a:pPr algn="just"/>
            <a:endParaRPr lang="pt-PT" sz="3800" dirty="0" smtClean="0"/>
          </a:p>
          <a:p>
            <a:endParaRPr lang="pt-P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p:txBody>
          <a:bodyPr>
            <a:normAutofit fontScale="90000"/>
          </a:bodyPr>
          <a:lstStyle/>
          <a:p>
            <a:r>
              <a:rPr lang="pt-PT" sz="2700" b="1" dirty="0" smtClean="0">
                <a:solidFill>
                  <a:srgbClr val="006565"/>
                </a:solidFill>
                <a:latin typeface="Helvetica"/>
                <a:ea typeface="Times New Roman"/>
                <a:cs typeface="Times New Roman"/>
              </a:rPr>
              <a:t>Considerando a abordagem hierárquica ilustrada, os sistemas operativos compreendem as seguintes camadas: </a:t>
            </a:r>
            <a:endParaRPr lang="pt-PT" dirty="0"/>
          </a:p>
        </p:txBody>
      </p:sp>
      <p:sp>
        <p:nvSpPr>
          <p:cNvPr id="6" name="Marcador de Posição de Conteúdo 5"/>
          <p:cNvSpPr>
            <a:spLocks noGrp="1"/>
          </p:cNvSpPr>
          <p:nvPr>
            <p:ph sz="quarter" idx="1"/>
          </p:nvPr>
        </p:nvSpPr>
        <p:spPr>
          <a:xfrm>
            <a:off x="428596" y="1071546"/>
            <a:ext cx="8258204" cy="5085414"/>
          </a:xfrm>
        </p:spPr>
        <p:txBody>
          <a:bodyPr>
            <a:normAutofit/>
          </a:bodyPr>
          <a:lstStyle/>
          <a:p>
            <a:endParaRPr lang="pt-PT" sz="4400" dirty="0" smtClean="0">
              <a:solidFill>
                <a:srgbClr val="000000"/>
              </a:solidFill>
              <a:latin typeface="Verdana"/>
            </a:endParaRPr>
          </a:p>
          <a:p>
            <a:pPr algn="just"/>
            <a:r>
              <a:rPr lang="pt-PT" sz="2800" dirty="0" smtClean="0"/>
              <a:t>Interface de Sistema: camada que lida com dois tipos de interface. O primeiro inclui o conjunto das funções sistema, que permitem interagir com as restantes camadas do SO. O segundo constituído por um interpretador de comandos que materializa o interface usado pelo utilizador para controlar o sistema. </a:t>
            </a:r>
          </a:p>
          <a:p>
            <a:pPr algn="just"/>
            <a:endParaRPr lang="pt-PT" sz="3800" dirty="0" smtClean="0"/>
          </a:p>
          <a:p>
            <a:endParaRPr lang="pt-P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ângulo 1"/>
          <p:cNvSpPr/>
          <p:nvPr/>
        </p:nvSpPr>
        <p:spPr>
          <a:xfrm>
            <a:off x="357158" y="1571612"/>
            <a:ext cx="8001056" cy="4401205"/>
          </a:xfrm>
          <a:prstGeom prst="rect">
            <a:avLst/>
          </a:prstGeom>
        </p:spPr>
        <p:txBody>
          <a:bodyPr wrap="square">
            <a:spAutoFit/>
          </a:bodyPr>
          <a:lstStyle/>
          <a:p>
            <a:pPr algn="just"/>
            <a:r>
              <a:rPr lang="pt-PT" sz="2800" dirty="0" smtClean="0"/>
              <a:t>Cada camada tem uma “abertura”, conhecida como porta (</a:t>
            </a:r>
            <a:r>
              <a:rPr lang="pt-PT" sz="2800" dirty="0" err="1" smtClean="0"/>
              <a:t>trap</a:t>
            </a:r>
            <a:r>
              <a:rPr lang="pt-PT" sz="2800" dirty="0" smtClean="0"/>
              <a:t>), por onde são efectuadas as chamadas às camadas inferiores. Desta forma, as zonas mais internas do sistema operativo ou núcleo do sistema estão mais protegidas de acessos indesejados provenientes das camadas mais externas. As camadas mais internas são, portanto, mais privilegiadas que as externas. </a:t>
            </a:r>
          </a:p>
          <a:p>
            <a:pPr algn="just"/>
            <a:r>
              <a:rPr lang="pt-PT" sz="2800" dirty="0" smtClean="0"/>
              <a:t>A maioria dos sistemas operativos actuais baseiam-se nesta estrutura. </a:t>
            </a:r>
            <a:endParaRPr lang="pt-PT" sz="2800" dirty="0"/>
          </a:p>
        </p:txBody>
      </p:sp>
      <p:sp>
        <p:nvSpPr>
          <p:cNvPr id="3" name="Título 2"/>
          <p:cNvSpPr>
            <a:spLocks noGrp="1"/>
          </p:cNvSpPr>
          <p:nvPr>
            <p:ph type="title"/>
          </p:nvPr>
        </p:nvSpPr>
        <p:spPr/>
        <p:txBody>
          <a:bodyPr/>
          <a:lstStyle/>
          <a:p>
            <a:r>
              <a:rPr lang="pt-PT" dirty="0" err="1" smtClean="0"/>
              <a:t>Cont</a:t>
            </a:r>
            <a:r>
              <a:rPr lang="pt-PT" dirty="0" smtClean="0"/>
              <a:t>…</a:t>
            </a:r>
            <a:endParaRPr lang="pt-P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Classificação dos SO considerando os Serviços </a:t>
            </a:r>
            <a:br>
              <a:rPr lang="pt-PT" b="1" dirty="0" smtClean="0"/>
            </a:br>
            <a:endParaRPr lang="pt-PT" dirty="0"/>
          </a:p>
        </p:txBody>
      </p:sp>
      <p:sp>
        <p:nvSpPr>
          <p:cNvPr id="3" name="Rectângulo 2"/>
          <p:cNvSpPr/>
          <p:nvPr/>
        </p:nvSpPr>
        <p:spPr>
          <a:xfrm>
            <a:off x="642910" y="857232"/>
            <a:ext cx="7429552" cy="1815882"/>
          </a:xfrm>
          <a:prstGeom prst="rect">
            <a:avLst/>
          </a:prstGeom>
        </p:spPr>
        <p:txBody>
          <a:bodyPr wrap="square">
            <a:spAutoFit/>
          </a:bodyPr>
          <a:lstStyle/>
          <a:p>
            <a:pPr algn="just"/>
            <a:r>
              <a:rPr lang="pt-PT" sz="2800" dirty="0" smtClean="0"/>
              <a:t>Esta classificação é a mais comummente usada e conhecida, e assume o ponto de vista do utilizador final. Compreende-se facilmente se se considerar o esquema apresentado na Figura </a:t>
            </a:r>
            <a:endParaRPr lang="pt-PT" sz="2800" dirty="0"/>
          </a:p>
        </p:txBody>
      </p:sp>
      <p:pic>
        <p:nvPicPr>
          <p:cNvPr id="4098" name="Picture 2"/>
          <p:cNvPicPr>
            <a:picLocks noChangeAspect="1" noChangeArrowheads="1"/>
          </p:cNvPicPr>
          <p:nvPr/>
        </p:nvPicPr>
        <p:blipFill>
          <a:blip r:embed="rId2"/>
          <a:srcRect/>
          <a:stretch>
            <a:fillRect/>
          </a:stretch>
        </p:blipFill>
        <p:spPr bwMode="auto">
          <a:xfrm>
            <a:off x="937962" y="2857496"/>
            <a:ext cx="7563128" cy="3505202"/>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sp>
        <p:nvSpPr>
          <p:cNvPr id="3" name="Rectângulo 2"/>
          <p:cNvSpPr/>
          <p:nvPr/>
        </p:nvSpPr>
        <p:spPr>
          <a:xfrm>
            <a:off x="857224" y="1357298"/>
            <a:ext cx="7929618" cy="1200329"/>
          </a:xfrm>
          <a:prstGeom prst="rect">
            <a:avLst/>
          </a:prstGeom>
        </p:spPr>
        <p:txBody>
          <a:bodyPr wrap="square">
            <a:spAutoFit/>
          </a:bodyPr>
          <a:lstStyle/>
          <a:p>
            <a:r>
              <a:rPr lang="pt-PT" dirty="0" smtClean="0"/>
              <a:t>Usando esta abordagem os SO podem ser classificados de diferentes modos. Uma baseia-se no número de utilizadores que podem operar um sistema, outra no número de tarefas que um sistema pode realizar e, uma última, no número de processadores envolvidos na execução dos programas. </a:t>
            </a:r>
            <a:endParaRPr lang="pt-P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228600"/>
            <a:ext cx="8229600" cy="914400"/>
          </a:xfrm>
        </p:spPr>
        <p:txBody>
          <a:bodyPr>
            <a:normAutofit fontScale="90000"/>
          </a:bodyPr>
          <a:lstStyle/>
          <a:p>
            <a:r>
              <a:rPr lang="pt-PT" dirty="0" smtClean="0"/>
              <a:t>Número de utilizadores </a:t>
            </a:r>
            <a:br>
              <a:rPr lang="pt-PT" dirty="0" smtClean="0"/>
            </a:br>
            <a:endParaRPr lang="pt-PT" dirty="0"/>
          </a:p>
        </p:txBody>
      </p:sp>
      <p:sp>
        <p:nvSpPr>
          <p:cNvPr id="4" name="Rectângulo 3"/>
          <p:cNvSpPr/>
          <p:nvPr/>
        </p:nvSpPr>
        <p:spPr>
          <a:xfrm>
            <a:off x="142844" y="928670"/>
            <a:ext cx="8643998" cy="5632311"/>
          </a:xfrm>
          <a:prstGeom prst="rect">
            <a:avLst/>
          </a:prstGeom>
        </p:spPr>
        <p:txBody>
          <a:bodyPr wrap="square">
            <a:spAutoFit/>
          </a:bodyPr>
          <a:lstStyle/>
          <a:p>
            <a:r>
              <a:rPr lang="pt-PT" sz="2400" dirty="0" smtClean="0"/>
              <a:t>Considerando o número de utilizadores que podem operar um sistema, os SO podem ser </a:t>
            </a:r>
            <a:r>
              <a:rPr lang="pt-PT" sz="2400" dirty="0" err="1" smtClean="0"/>
              <a:t>mono-utilizador</a:t>
            </a:r>
            <a:r>
              <a:rPr lang="pt-PT" sz="2400" dirty="0" smtClean="0"/>
              <a:t> ou multi-utilizador (Figura 2.6). Nesta classificação considera-se o seguinte: </a:t>
            </a:r>
          </a:p>
          <a:p>
            <a:pPr marL="355600" indent="-355600" algn="just">
              <a:buFont typeface="Arial" pitchFamily="34" charset="0"/>
              <a:buChar char="•"/>
            </a:pPr>
            <a:r>
              <a:rPr lang="pt-PT" sz="2400" dirty="0" smtClean="0"/>
              <a:t> Sistema Operativo </a:t>
            </a:r>
            <a:r>
              <a:rPr lang="pt-PT" sz="2400" dirty="0" err="1" smtClean="0"/>
              <a:t>Mono-utilizador</a:t>
            </a:r>
            <a:r>
              <a:rPr lang="pt-PT" sz="2400" dirty="0" smtClean="0"/>
              <a:t>: são aqueles que suportam um único utilizador de cada vez, sem importar o número de processadores que tenha o computador ou o número de processos ou tarefas que o utilizador possa executar num mesmo instante de tempo. Tipicamente os computadores pessoais enquadram-se nesta categoria. </a:t>
            </a:r>
          </a:p>
          <a:p>
            <a:pPr marL="355600" indent="-355600" algn="just">
              <a:buFont typeface="Arial" pitchFamily="34" charset="0"/>
              <a:buChar char="•"/>
            </a:pPr>
            <a:r>
              <a:rPr lang="pt-PT" sz="2400" dirty="0" smtClean="0"/>
              <a:t>Sistema Operativo Multi-utilizador: são capazes de prestar serviço a mais de um utilizador de cada vez, seja por meio de vários terminais ligados ao computador ou por meio de sessões remotas numa rede de comunicações. Nesta classificação não importa o número de processadores na máquina nem o número de processos que cada utilizador pode executar simultaneamente.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290513" y="1428750"/>
            <a:ext cx="8562975" cy="4000500"/>
          </a:xfrm>
          <a:prstGeom prst="rect">
            <a:avLst/>
          </a:prstGeom>
          <a:noFill/>
          <a:ln w="9525">
            <a:noFill/>
            <a:miter lim="800000"/>
            <a:headEnd/>
            <a:tailEnd/>
          </a:ln>
          <a:effectLst/>
        </p:spPr>
      </p:pic>
      <p:sp>
        <p:nvSpPr>
          <p:cNvPr id="3" name="Rectângulo 2"/>
          <p:cNvSpPr/>
          <p:nvPr/>
        </p:nvSpPr>
        <p:spPr>
          <a:xfrm>
            <a:off x="2357422" y="5643578"/>
            <a:ext cx="3582263" cy="369332"/>
          </a:xfrm>
          <a:prstGeom prst="rect">
            <a:avLst/>
          </a:prstGeom>
        </p:spPr>
        <p:txBody>
          <a:bodyPr wrap="none">
            <a:spAutoFit/>
          </a:bodyPr>
          <a:lstStyle/>
          <a:p>
            <a:r>
              <a:rPr lang="pt-PT" dirty="0" smtClean="0"/>
              <a:t>Figura 2.6 - Número de utilizadores </a:t>
            </a:r>
            <a:endParaRPr lang="pt-P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ângulo 1"/>
          <p:cNvSpPr/>
          <p:nvPr/>
        </p:nvSpPr>
        <p:spPr>
          <a:xfrm>
            <a:off x="357158" y="714357"/>
            <a:ext cx="8143932" cy="6370975"/>
          </a:xfrm>
          <a:prstGeom prst="rect">
            <a:avLst/>
          </a:prstGeom>
        </p:spPr>
        <p:txBody>
          <a:bodyPr wrap="square">
            <a:spAutoFit/>
          </a:bodyPr>
          <a:lstStyle/>
          <a:p>
            <a:pPr algn="just"/>
            <a:r>
              <a:rPr lang="pt-PT" dirty="0" smtClean="0"/>
              <a:t>Considerando o número de tarefas que podem ser realizadas por um sistema, os SO podem ser </a:t>
            </a:r>
            <a:r>
              <a:rPr lang="pt-PT" dirty="0" err="1" smtClean="0"/>
              <a:t>mono-tarefa</a:t>
            </a:r>
            <a:r>
              <a:rPr lang="pt-PT" dirty="0" smtClean="0"/>
              <a:t> ou multi-tarefa (Figura 2.7). Nesta classificação considera-se o seguinte: </a:t>
            </a:r>
          </a:p>
          <a:p>
            <a:pPr algn="just"/>
            <a:endParaRPr lang="pt-PT" dirty="0" smtClean="0"/>
          </a:p>
          <a:p>
            <a:pPr algn="just">
              <a:buFont typeface="Arial" pitchFamily="34" charset="0"/>
              <a:buChar char="•"/>
            </a:pPr>
            <a:r>
              <a:rPr lang="pt-PT" sz="2400" dirty="0" smtClean="0"/>
              <a:t>Sistema Operativo </a:t>
            </a:r>
            <a:r>
              <a:rPr lang="pt-PT" sz="2400" dirty="0" err="1" smtClean="0"/>
              <a:t>Mono-tarefa</a:t>
            </a:r>
            <a:r>
              <a:rPr lang="pt-PT" sz="2400" dirty="0" smtClean="0"/>
              <a:t>: são aqueles que permitem somente uma tarefa de cada vez por utilizador. Podem existir sistemas multi-utilizador e </a:t>
            </a:r>
            <a:r>
              <a:rPr lang="pt-PT" sz="2400" dirty="0" err="1" smtClean="0"/>
              <a:t>mono-tarefa</a:t>
            </a:r>
            <a:r>
              <a:rPr lang="pt-PT" sz="2400" dirty="0" smtClean="0"/>
              <a:t>, que servem vários utilizadores ao mesmo tempo, mas cada um destes executando uma única tarefa de cada vez. </a:t>
            </a:r>
          </a:p>
          <a:p>
            <a:pPr algn="just">
              <a:buFont typeface="Arial" pitchFamily="34" charset="0"/>
              <a:buChar char="•"/>
            </a:pPr>
            <a:endParaRPr lang="pt-PT" sz="2400" dirty="0" smtClean="0"/>
          </a:p>
          <a:p>
            <a:pPr algn="just">
              <a:buFont typeface="Arial" pitchFamily="34" charset="0"/>
              <a:buChar char="•"/>
            </a:pPr>
            <a:r>
              <a:rPr lang="pt-PT" sz="2400" dirty="0" smtClean="0"/>
              <a:t>Sistema Operativo Multi-tarefa: é aquele que oferece ao utilizador a realização de várias actividades ao mesmo tempo. Por exemplo, pode editar o código fonte de um programa e ao mesmo tempo estar a compilar outro programa e estar a receber correio electrónico em background. Estes SO normalmente têm interfaces gráficas que permitem o uso de menus e de rato que permitem que o utilizador comute rapidamente de tarefas, melhorando a sua produtividade. </a:t>
            </a:r>
          </a:p>
        </p:txBody>
      </p:sp>
      <p:sp>
        <p:nvSpPr>
          <p:cNvPr id="3" name="Título 2"/>
          <p:cNvSpPr>
            <a:spLocks noGrp="1"/>
          </p:cNvSpPr>
          <p:nvPr>
            <p:ph type="title"/>
          </p:nvPr>
        </p:nvSpPr>
        <p:spPr/>
        <p:txBody>
          <a:bodyPr>
            <a:normAutofit fontScale="90000"/>
          </a:bodyPr>
          <a:lstStyle/>
          <a:p>
            <a:r>
              <a:rPr lang="pt-PT" dirty="0" smtClean="0"/>
              <a:t>Número de tarefas </a:t>
            </a:r>
            <a:br>
              <a:rPr lang="pt-PT" dirty="0" smtClean="0"/>
            </a:br>
            <a:endParaRPr lang="pt-P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pic>
        <p:nvPicPr>
          <p:cNvPr id="6146" name="Picture 2"/>
          <p:cNvPicPr>
            <a:picLocks noChangeAspect="1" noChangeArrowheads="1"/>
          </p:cNvPicPr>
          <p:nvPr/>
        </p:nvPicPr>
        <p:blipFill>
          <a:blip r:embed="rId2"/>
          <a:srcRect/>
          <a:stretch>
            <a:fillRect/>
          </a:stretch>
        </p:blipFill>
        <p:spPr bwMode="auto">
          <a:xfrm>
            <a:off x="481013" y="214291"/>
            <a:ext cx="8181975" cy="5743598"/>
          </a:xfrm>
          <a:prstGeom prst="rect">
            <a:avLst/>
          </a:prstGeom>
          <a:noFill/>
          <a:ln w="9525">
            <a:noFill/>
            <a:miter lim="800000"/>
            <a:headEnd/>
            <a:tailEnd/>
          </a:ln>
          <a:effectLst/>
        </p:spPr>
      </p:pic>
      <p:sp>
        <p:nvSpPr>
          <p:cNvPr id="4" name="Rectângulo 3"/>
          <p:cNvSpPr/>
          <p:nvPr/>
        </p:nvSpPr>
        <p:spPr>
          <a:xfrm>
            <a:off x="3143240" y="6286520"/>
            <a:ext cx="3128613" cy="369332"/>
          </a:xfrm>
          <a:prstGeom prst="rect">
            <a:avLst/>
          </a:prstGeom>
        </p:spPr>
        <p:txBody>
          <a:bodyPr wrap="none">
            <a:spAutoFit/>
          </a:bodyPr>
          <a:lstStyle/>
          <a:p>
            <a:r>
              <a:rPr lang="pt-PT" dirty="0" smtClean="0"/>
              <a:t>Figura 2.7 - Número de tarefas </a:t>
            </a:r>
            <a:endParaRPr lang="pt-P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endParaRPr lang="pt-PT"/>
          </a:p>
        </p:txBody>
      </p:sp>
      <p:sp>
        <p:nvSpPr>
          <p:cNvPr id="5" name="Marcador de Posição de Conteúdo 4"/>
          <p:cNvSpPr>
            <a:spLocks noGrp="1"/>
          </p:cNvSpPr>
          <p:nvPr>
            <p:ph sz="quarter" idx="1"/>
          </p:nvPr>
        </p:nvSpPr>
        <p:spPr/>
        <p:txBody>
          <a:bodyPr>
            <a:noAutofit/>
          </a:bodyPr>
          <a:lstStyle/>
          <a:p>
            <a:pPr algn="just"/>
            <a:r>
              <a:rPr lang="pt-PT" sz="2400" dirty="0" smtClean="0">
                <a:solidFill>
                  <a:srgbClr val="FFC000"/>
                </a:solidFill>
              </a:rPr>
              <a:t>Sistema Operativo </a:t>
            </a:r>
            <a:r>
              <a:rPr lang="pt-PT" sz="2400" dirty="0" err="1" smtClean="0">
                <a:solidFill>
                  <a:srgbClr val="FFC000"/>
                </a:solidFill>
              </a:rPr>
              <a:t>Uni-processador</a:t>
            </a:r>
            <a:r>
              <a:rPr lang="pt-PT" sz="2400" dirty="0" smtClean="0">
                <a:solidFill>
                  <a:srgbClr val="FFC000"/>
                </a:solidFill>
              </a:rPr>
              <a:t>: </a:t>
            </a:r>
            <a:r>
              <a:rPr lang="pt-PT" sz="2400" dirty="0" smtClean="0"/>
              <a:t>é aquele que é capaz de gerir somente um processador do computador, sendo inútil a existência mais de uma CPU no computador. O exemplo mais típico deste tipo de SO é o DOS e MacOS. </a:t>
            </a:r>
          </a:p>
          <a:p>
            <a:pPr algn="just"/>
            <a:r>
              <a:rPr lang="pt-PT" sz="2400" dirty="0" smtClean="0">
                <a:solidFill>
                  <a:srgbClr val="FFC000"/>
                </a:solidFill>
              </a:rPr>
              <a:t>Sistema Operativo Multi-processador: </a:t>
            </a:r>
            <a:r>
              <a:rPr lang="pt-PT" sz="2400" dirty="0" smtClean="0"/>
              <a:t>é aquele que é capaz de gerir mais do que um processador do sistema, usando-os a todos para distribuir os pedidos de trabalho. Geralmente estes sistemas trabalham de duas formas: simétrica ou assimetricamente. Quando trabalha de forma assimétrica, o sistema operativo selecciona um dos processadores que desempenhará o papel de processador Mestre e servirá como pivot para distribuir as entradas pelos restantes processadores, que recebem o nome de Escravos. Quando se trabalha de forma simétrica, os processos ou partes destes (</a:t>
            </a:r>
            <a:r>
              <a:rPr lang="pt-PT" sz="2400" i="1" dirty="0" smtClean="0"/>
              <a:t>threads) são enviados indistintamente a qualquer um dos processadores disponíveis. Teoricamente, com este esquema obtém-se um melhor distribuição e equilíbrio na atribuição de trabalho ao sistema. </a:t>
            </a:r>
            <a:endParaRPr lang="pt-PT"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endParaRPr lang="pt-PT"/>
          </a:p>
        </p:txBody>
      </p:sp>
      <p:sp>
        <p:nvSpPr>
          <p:cNvPr id="6" name="Marcador de Posição de Conteúdo 5"/>
          <p:cNvSpPr>
            <a:spLocks noGrp="1"/>
          </p:cNvSpPr>
          <p:nvPr>
            <p:ph sz="quarter" idx="1"/>
          </p:nvPr>
        </p:nvSpPr>
        <p:spPr/>
        <p:txBody>
          <a:bodyPr>
            <a:normAutofit/>
          </a:bodyPr>
          <a:lstStyle/>
          <a:p>
            <a:r>
              <a:rPr lang="pt-PT" dirty="0" smtClean="0"/>
              <a:t>Sumário:			29-04-14</a:t>
            </a:r>
          </a:p>
          <a:p>
            <a:endParaRPr lang="pt-PT" dirty="0" smtClean="0"/>
          </a:p>
          <a:p>
            <a:r>
              <a:rPr lang="pt-PT" dirty="0" smtClean="0"/>
              <a:t>Apresentação dos conteúdos e critérios de avaliação</a:t>
            </a:r>
          </a:p>
          <a:p>
            <a:r>
              <a:rPr lang="pt-PT" sz="2400" dirty="0" smtClean="0"/>
              <a:t>Conceitos de:</a:t>
            </a:r>
          </a:p>
          <a:p>
            <a:pPr lvl="1"/>
            <a:r>
              <a:rPr lang="pt-PT" sz="2100" dirty="0" smtClean="0"/>
              <a:t> Multiprocessamento</a:t>
            </a:r>
          </a:p>
          <a:p>
            <a:pPr lvl="1"/>
            <a:r>
              <a:rPr lang="pt-PT" dirty="0" smtClean="0"/>
              <a:t>Processos</a:t>
            </a:r>
          </a:p>
          <a:p>
            <a:pPr lvl="1"/>
            <a:r>
              <a:rPr lang="pt-PT" i="1" dirty="0" smtClean="0"/>
              <a:t>Threads e Prioridades</a:t>
            </a:r>
            <a:endParaRPr lang="pt-PT"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a:xfrm>
            <a:off x="500034" y="714356"/>
            <a:ext cx="8229600" cy="5424510"/>
          </a:xfrm>
        </p:spPr>
        <p:txBody>
          <a:bodyPr>
            <a:normAutofit fontScale="77500" lnSpcReduction="20000"/>
          </a:bodyPr>
          <a:lstStyle/>
          <a:p>
            <a:pPr algn="just"/>
            <a:r>
              <a:rPr lang="pt-PT" sz="3100" dirty="0" smtClean="0"/>
              <a:t>Um </a:t>
            </a:r>
            <a:r>
              <a:rPr lang="pt-PT" sz="4100" b="1" dirty="0" smtClean="0">
                <a:solidFill>
                  <a:srgbClr val="FFC000"/>
                </a:solidFill>
              </a:rPr>
              <a:t>thread </a:t>
            </a:r>
            <a:r>
              <a:rPr lang="pt-PT" sz="3100" b="1" dirty="0" smtClean="0"/>
              <a:t>é a parte activa em memória e em execução de um processo, o qual pode consistir em: uma área de memória, </a:t>
            </a:r>
            <a:r>
              <a:rPr lang="pt-PT" sz="3100" dirty="0" smtClean="0"/>
              <a:t>registos com valores específicos e a pilha. Um aspecto importante a considerar nestes sistemas é a forma de criar aplicações para aproveitar os vários processadores. Existem aplicações que foram feitas para executar em sistemas </a:t>
            </a:r>
            <a:r>
              <a:rPr lang="pt-PT" sz="3100" dirty="0" err="1" smtClean="0"/>
              <a:t>monoprocesso</a:t>
            </a:r>
            <a:r>
              <a:rPr lang="pt-PT" sz="3100" dirty="0" smtClean="0"/>
              <a:t> e que não beneficiam desta vantagem, a menos que o próprio sistema operativo ou o compilador detecte secções de código que sejam </a:t>
            </a:r>
            <a:r>
              <a:rPr lang="pt-PT" sz="3100" dirty="0" err="1" smtClean="0"/>
              <a:t>paralelizáveis</a:t>
            </a:r>
            <a:r>
              <a:rPr lang="pt-PT" sz="3100" dirty="0" smtClean="0"/>
              <a:t>, as quais serão executadas ao mesmo tempo em processadores diferentes. Por outro lado, o programador pode modificar os seus algoritmos e definir a forma como o programa irá aproveitar os múltiplos processadores. No entanto, esta última opção geralmente é onerosa em horas homem e muito complicada, obrigando o programador a despender tanto ou mais tempo na </a:t>
            </a:r>
            <a:r>
              <a:rPr lang="pt-PT" sz="3100" dirty="0" err="1" smtClean="0"/>
              <a:t>paralelização</a:t>
            </a:r>
            <a:r>
              <a:rPr lang="pt-PT" sz="3100" dirty="0" smtClean="0"/>
              <a:t> como para elaborar o algoritmo inicial. </a:t>
            </a:r>
            <a:endParaRPr lang="pt-P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pic>
        <p:nvPicPr>
          <p:cNvPr id="7170" name="Picture 2"/>
          <p:cNvPicPr>
            <a:picLocks noGrp="1" noChangeAspect="1" noChangeArrowheads="1"/>
          </p:cNvPicPr>
          <p:nvPr>
            <p:ph sz="quarter" idx="1"/>
          </p:nvPr>
        </p:nvPicPr>
        <p:blipFill>
          <a:blip r:embed="rId2"/>
          <a:srcRect/>
          <a:stretch>
            <a:fillRect/>
          </a:stretch>
        </p:blipFill>
        <p:spPr bwMode="auto">
          <a:xfrm>
            <a:off x="638175" y="1992312"/>
            <a:ext cx="7867650" cy="33909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Verifique os seus conhecimentos</a:t>
            </a:r>
            <a:endParaRPr lang="pt-PT" dirty="0"/>
          </a:p>
        </p:txBody>
      </p:sp>
      <p:sp>
        <p:nvSpPr>
          <p:cNvPr id="3" name="Marcador de Posição de Conteúdo 2"/>
          <p:cNvSpPr>
            <a:spLocks noGrp="1"/>
          </p:cNvSpPr>
          <p:nvPr>
            <p:ph sz="quarter" idx="1"/>
          </p:nvPr>
        </p:nvSpPr>
        <p:spPr/>
        <p:txBody>
          <a:bodyPr>
            <a:normAutofit fontScale="92500" lnSpcReduction="10000"/>
          </a:bodyPr>
          <a:lstStyle/>
          <a:p>
            <a:endParaRPr lang="pt-PT" dirty="0" smtClean="0"/>
          </a:p>
          <a:p>
            <a:r>
              <a:rPr lang="pt-PT" dirty="0" smtClean="0"/>
              <a:t>1.Do ponto de vista conceptual, a implementação do sistema operativo pode ser vista como uma estrutura hierárquica constituída por camadas. Quais são essas camadas? </a:t>
            </a:r>
          </a:p>
          <a:p>
            <a:endParaRPr lang="pt-PT" dirty="0" smtClean="0"/>
          </a:p>
          <a:p>
            <a:r>
              <a:rPr lang="pt-PT" dirty="0" smtClean="0"/>
              <a:t>2. O que entende por de sistema operativo de tipo máquina virtual? </a:t>
            </a:r>
          </a:p>
          <a:p>
            <a:endParaRPr lang="pt-PT" dirty="0" smtClean="0"/>
          </a:p>
          <a:p>
            <a:r>
              <a:rPr lang="pt-PT" dirty="0" smtClean="0"/>
              <a:t>3. Explique o que entende por sistemas multi-utilizador, multi-tarefa e multi-processador? O que é que podem ter em comum? </a:t>
            </a:r>
          </a:p>
          <a:p>
            <a:endParaRPr lang="pt-PT" dirty="0" smtClean="0"/>
          </a:p>
          <a:p>
            <a:r>
              <a:rPr lang="pt-PT" dirty="0" smtClean="0"/>
              <a:t>4. O que é um thread? </a:t>
            </a:r>
          </a:p>
          <a:p>
            <a:endParaRPr lang="pt-P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Conteúdos (1)</a:t>
            </a:r>
            <a:r>
              <a:rPr lang="pt-PT" dirty="0" smtClean="0"/>
              <a:t/>
            </a:r>
            <a:br>
              <a:rPr lang="pt-PT" dirty="0" smtClean="0"/>
            </a:br>
            <a:endParaRPr lang="pt-PT" dirty="0"/>
          </a:p>
        </p:txBody>
      </p:sp>
      <p:sp>
        <p:nvSpPr>
          <p:cNvPr id="3" name="Marcador de Posição de Conteúdo 2"/>
          <p:cNvSpPr>
            <a:spLocks noGrp="1"/>
          </p:cNvSpPr>
          <p:nvPr>
            <p:ph sz="quarter" idx="1"/>
          </p:nvPr>
        </p:nvSpPr>
        <p:spPr>
          <a:xfrm>
            <a:off x="285720" y="928670"/>
            <a:ext cx="8229600" cy="5138758"/>
          </a:xfrm>
        </p:spPr>
        <p:txBody>
          <a:bodyPr>
            <a:normAutofit lnSpcReduction="10000"/>
          </a:bodyPr>
          <a:lstStyle/>
          <a:p>
            <a:pPr>
              <a:buNone/>
            </a:pPr>
            <a:r>
              <a:rPr lang="pt-PT" dirty="0" smtClean="0"/>
              <a:t> </a:t>
            </a:r>
          </a:p>
          <a:p>
            <a:pPr algn="just"/>
            <a:r>
              <a:rPr lang="pt-PT" dirty="0" smtClean="0"/>
              <a:t>No final deste módulo os alunos devem ter adquirido conhecimentos, procedimentos e atitudes que lhes permitam:</a:t>
            </a:r>
          </a:p>
          <a:p>
            <a:pPr marL="900113" indent="-544513" algn="just"/>
            <a:r>
              <a:rPr lang="pt-PT" dirty="0" smtClean="0"/>
              <a:t>Conhecer a estrutura interna de um sistema operativo</a:t>
            </a:r>
          </a:p>
          <a:p>
            <a:pPr marL="900113" indent="-544513" algn="just"/>
            <a:r>
              <a:rPr lang="pt-PT" dirty="0" smtClean="0"/>
              <a:t>Conhecer e utilizar os mecanismos de controlo de memória e recursos</a:t>
            </a:r>
          </a:p>
          <a:p>
            <a:pPr marL="900113" indent="-544513" algn="just"/>
            <a:r>
              <a:rPr lang="pt-PT" dirty="0" smtClean="0"/>
              <a:t>Conhecer e utilizar os mecanismos de comunicação entre processos</a:t>
            </a:r>
          </a:p>
          <a:p>
            <a:pPr marL="900113" indent="-544513" algn="just"/>
            <a:r>
              <a:rPr lang="pt-PT" dirty="0" smtClean="0"/>
              <a:t>Conhecer e aplicar os conceitos de multiprocessamento e acesso concorrencial</a:t>
            </a:r>
            <a:r>
              <a:rPr lang="pt-PT" sz="3000" dirty="0" smtClean="0">
                <a:solidFill>
                  <a:schemeClr val="tx1">
                    <a:lumMod val="85000"/>
                    <a:lumOff val="15000"/>
                  </a:schemeClr>
                </a:solidFill>
              </a:rPr>
              <a:t/>
            </a:r>
            <a:br>
              <a:rPr lang="pt-PT" sz="3000" dirty="0" smtClean="0">
                <a:solidFill>
                  <a:schemeClr val="tx1">
                    <a:lumMod val="85000"/>
                    <a:lumOff val="15000"/>
                  </a:schemeClr>
                </a:solidFill>
              </a:rPr>
            </a:br>
            <a:endParaRPr lang="pt-PT"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Âmbito dos Conteúdos</a:t>
            </a:r>
            <a:r>
              <a:rPr lang="pt-PT" dirty="0" smtClean="0"/>
              <a:t/>
            </a:r>
            <a:br>
              <a:rPr lang="pt-PT" dirty="0" smtClean="0"/>
            </a:br>
            <a:endParaRPr lang="pt-PT" dirty="0"/>
          </a:p>
        </p:txBody>
      </p:sp>
      <p:sp>
        <p:nvSpPr>
          <p:cNvPr id="3" name="Marcador de Posição de Conteúdo 2"/>
          <p:cNvSpPr>
            <a:spLocks noGrp="1"/>
          </p:cNvSpPr>
          <p:nvPr>
            <p:ph sz="quarter" idx="1"/>
          </p:nvPr>
        </p:nvSpPr>
        <p:spPr/>
        <p:txBody>
          <a:bodyPr>
            <a:normAutofit/>
          </a:bodyPr>
          <a:lstStyle/>
          <a:p>
            <a:pPr>
              <a:buNone/>
            </a:pPr>
            <a:r>
              <a:rPr lang="pt-PT" dirty="0" smtClean="0"/>
              <a:t> </a:t>
            </a:r>
          </a:p>
          <a:p>
            <a:r>
              <a:rPr lang="pt-PT" sz="2400" dirty="0" smtClean="0"/>
              <a:t>Conceitos de Multiprocessamento</a:t>
            </a:r>
          </a:p>
          <a:p>
            <a:r>
              <a:rPr lang="pt-PT" sz="2400" dirty="0" smtClean="0"/>
              <a:t>Conceitos de Processos, </a:t>
            </a:r>
            <a:r>
              <a:rPr lang="pt-PT" sz="2400" i="1" dirty="0" smtClean="0"/>
              <a:t>Threads e Prioridades</a:t>
            </a:r>
          </a:p>
          <a:p>
            <a:r>
              <a:rPr lang="pt-PT" sz="2400" dirty="0" smtClean="0"/>
              <a:t>Mecanismos de Comunicação entre Processos</a:t>
            </a:r>
          </a:p>
          <a:p>
            <a:r>
              <a:rPr lang="pt-PT" sz="2400" dirty="0" smtClean="0"/>
              <a:t>Mecanismos de Sincronismo</a:t>
            </a:r>
          </a:p>
          <a:p>
            <a:r>
              <a:rPr lang="pt-PT" sz="2400" dirty="0" smtClean="0"/>
              <a:t>API de programação de um sistema operativo. </a:t>
            </a:r>
            <a:r>
              <a:rPr lang="pt-PT" dirty="0" smtClean="0"/>
              <a:t/>
            </a:r>
            <a:br>
              <a:rPr lang="pt-PT" dirty="0" smtClean="0"/>
            </a:br>
            <a:endParaRPr lang="pt-P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b="1" dirty="0" smtClean="0"/>
              <a:t>Bibliografia / Outros Recursos</a:t>
            </a:r>
            <a:endParaRPr lang="pt-PT" dirty="0"/>
          </a:p>
        </p:txBody>
      </p:sp>
      <p:sp>
        <p:nvSpPr>
          <p:cNvPr id="3" name="Marcador de Posição de Conteúdo 2"/>
          <p:cNvSpPr>
            <a:spLocks noGrp="1"/>
          </p:cNvSpPr>
          <p:nvPr>
            <p:ph sz="quarter" idx="1"/>
          </p:nvPr>
        </p:nvSpPr>
        <p:spPr/>
        <p:txBody>
          <a:bodyPr>
            <a:normAutofit lnSpcReduction="10000"/>
          </a:bodyPr>
          <a:lstStyle/>
          <a:p>
            <a:pPr>
              <a:buNone/>
            </a:pPr>
            <a:r>
              <a:rPr lang="pt-PT" dirty="0" smtClean="0"/>
              <a:t> </a:t>
            </a:r>
          </a:p>
          <a:p>
            <a:r>
              <a:rPr lang="pt-PT" sz="2400" dirty="0" smtClean="0"/>
              <a:t>MARQUES, José Alves, GUEDES, Paulo, </a:t>
            </a:r>
            <a:r>
              <a:rPr lang="pt-PT" sz="2400" i="1" dirty="0" smtClean="0"/>
              <a:t>Fundamentos de Sistemas Operativos, 4ª ed.. Lisboa:</a:t>
            </a:r>
          </a:p>
          <a:p>
            <a:r>
              <a:rPr lang="pt-PT" sz="2400" dirty="0" smtClean="0"/>
              <a:t>Editorial Presença, 2000.</a:t>
            </a:r>
          </a:p>
          <a:p>
            <a:r>
              <a:rPr lang="pt-PT" sz="2400" dirty="0" smtClean="0"/>
              <a:t>MARQUES, José Alves, GUEDES, Paulo, </a:t>
            </a:r>
            <a:r>
              <a:rPr lang="pt-PT" sz="2400" i="1" dirty="0" smtClean="0"/>
              <a:t>Tecnologia de Sistemas Distribuídos, 2ª ed.. Lisboa: FCA</a:t>
            </a:r>
          </a:p>
          <a:p>
            <a:r>
              <a:rPr lang="pt-PT" sz="2400" dirty="0" smtClean="0"/>
              <a:t>Editora, 1999.</a:t>
            </a:r>
          </a:p>
          <a:p>
            <a:r>
              <a:rPr lang="pt-PT" sz="2400" dirty="0" smtClean="0"/>
              <a:t>PEREIRA, Fernando, </a:t>
            </a:r>
            <a:r>
              <a:rPr lang="pt-PT" sz="2400" i="1" dirty="0" smtClean="0"/>
              <a:t>Linux, 4ª ed.. Lisboa: FCA Editora, 2000.</a:t>
            </a:r>
          </a:p>
          <a:p>
            <a:r>
              <a:rPr lang="pt-PT" sz="2400" dirty="0" smtClean="0"/>
              <a:t>SANTOS, Samuel, ROSA, António, </a:t>
            </a:r>
            <a:r>
              <a:rPr lang="pt-PT" sz="2400" i="1" dirty="0" smtClean="0"/>
              <a:t>Windows Server 2003 - Curso Completo. Lisboa: FCA Editora,</a:t>
            </a:r>
          </a:p>
          <a:p>
            <a:r>
              <a:rPr lang="pt-PT" sz="2400" dirty="0" smtClean="0"/>
              <a:t>2003.. </a:t>
            </a:r>
            <a:r>
              <a:rPr lang="pt-PT" dirty="0" smtClean="0"/>
              <a:t/>
            </a:r>
            <a:br>
              <a:rPr lang="pt-PT" dirty="0" smtClean="0"/>
            </a:br>
            <a:endParaRPr lang="pt-P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Critérios e tipo de avaliação</a:t>
            </a:r>
            <a:r>
              <a:rPr lang="pt-PT" dirty="0" smtClean="0"/>
              <a:t/>
            </a:r>
            <a:br>
              <a:rPr lang="pt-PT" dirty="0" smtClean="0"/>
            </a:br>
            <a:endParaRPr lang="pt-PT" dirty="0"/>
          </a:p>
        </p:txBody>
      </p:sp>
      <p:sp>
        <p:nvSpPr>
          <p:cNvPr id="3" name="Marcador de Posição de Conteúdo 2"/>
          <p:cNvSpPr>
            <a:spLocks noGrp="1"/>
          </p:cNvSpPr>
          <p:nvPr>
            <p:ph sz="quarter" idx="1"/>
          </p:nvPr>
        </p:nvSpPr>
        <p:spPr/>
        <p:txBody>
          <a:bodyPr>
            <a:normAutofit fontScale="92500" lnSpcReduction="10000"/>
          </a:bodyPr>
          <a:lstStyle/>
          <a:p>
            <a:r>
              <a:rPr lang="pt-PT" dirty="0" smtClean="0"/>
              <a:t> </a:t>
            </a:r>
          </a:p>
          <a:p>
            <a:pPr hangingPunct="0"/>
            <a:r>
              <a:rPr lang="pt-PT" dirty="0" smtClean="0"/>
              <a:t>Critérios: </a:t>
            </a:r>
          </a:p>
          <a:p>
            <a:r>
              <a:rPr lang="pt-PT" dirty="0" smtClean="0"/>
              <a:t> </a:t>
            </a:r>
          </a:p>
          <a:p>
            <a:pPr hangingPunct="0"/>
            <a:r>
              <a:rPr lang="pt-PT" dirty="0" smtClean="0"/>
              <a:t>–  30% - parte </a:t>
            </a:r>
            <a:r>
              <a:rPr lang="pt-PT" dirty="0" err="1" smtClean="0"/>
              <a:t>sócio-afectiva</a:t>
            </a:r>
            <a:r>
              <a:rPr lang="pt-PT" dirty="0" smtClean="0"/>
              <a:t>; </a:t>
            </a:r>
          </a:p>
          <a:p>
            <a:r>
              <a:rPr lang="pt-PT" dirty="0" smtClean="0"/>
              <a:t> </a:t>
            </a:r>
          </a:p>
          <a:p>
            <a:pPr hangingPunct="0"/>
            <a:r>
              <a:rPr lang="pt-PT" dirty="0" smtClean="0"/>
              <a:t>–  70% - parte cognitiva. </a:t>
            </a:r>
          </a:p>
          <a:p>
            <a:r>
              <a:rPr lang="pt-PT" dirty="0" smtClean="0"/>
              <a:t> </a:t>
            </a:r>
          </a:p>
          <a:p>
            <a:r>
              <a:rPr lang="pt-PT" dirty="0" smtClean="0"/>
              <a:t> </a:t>
            </a:r>
          </a:p>
          <a:p>
            <a:pPr hangingPunct="0"/>
            <a:r>
              <a:rPr lang="pt-PT" dirty="0" smtClean="0"/>
              <a:t>Tipo de avaliação: </a:t>
            </a:r>
          </a:p>
          <a:p>
            <a:r>
              <a:rPr lang="pt-PT" dirty="0" smtClean="0"/>
              <a:t> - Diário de bordo</a:t>
            </a:r>
          </a:p>
          <a:p>
            <a:r>
              <a:rPr lang="pt-PT" dirty="0" smtClean="0"/>
              <a:t>–  Teste de desempenho</a:t>
            </a:r>
          </a:p>
          <a:p>
            <a:r>
              <a:rPr lang="pt-PT" dirty="0" smtClean="0"/>
              <a:t>~ Fichas de trabalho</a:t>
            </a:r>
            <a:endParaRPr lang="pt-P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034" y="500042"/>
            <a:ext cx="8229600" cy="990600"/>
          </a:xfrm>
        </p:spPr>
        <p:txBody>
          <a:bodyPr>
            <a:normAutofit fontScale="90000"/>
          </a:bodyPr>
          <a:lstStyle/>
          <a:p>
            <a:pPr marL="508000">
              <a:lnSpc>
                <a:spcPct val="115000"/>
              </a:lnSpc>
              <a:spcAft>
                <a:spcPts val="0"/>
              </a:spcAft>
            </a:pPr>
            <a:r>
              <a:rPr lang="pt-PT" b="1" dirty="0" smtClean="0">
                <a:solidFill>
                  <a:srgbClr val="006565"/>
                </a:solidFill>
                <a:latin typeface="Helvetica"/>
                <a:ea typeface="Times New Roman"/>
                <a:cs typeface="Times New Roman"/>
              </a:rPr>
              <a:t>Estrutura hierárquica   de um sistema operativo</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endParaRPr lang="pt-PT" dirty="0"/>
          </a:p>
        </p:txBody>
      </p:sp>
      <p:sp>
        <p:nvSpPr>
          <p:cNvPr id="3" name="Marcador de Posição de Conteúdo 2"/>
          <p:cNvSpPr>
            <a:spLocks noGrp="1"/>
          </p:cNvSpPr>
          <p:nvPr>
            <p:ph sz="quarter" idx="1"/>
          </p:nvPr>
        </p:nvSpPr>
        <p:spPr/>
        <p:txBody>
          <a:bodyPr>
            <a:normAutofit/>
          </a:bodyPr>
          <a:lstStyle/>
          <a:p>
            <a:r>
              <a:rPr lang="pt-PT" dirty="0" smtClean="0"/>
              <a:t>À medida que foram crescendo as necessidades dos utilizadores e se aperfeiçoaram os sistemas, tornou-se necessária uma maior organização do software do sistema operativo, pelo que as componentes do sistema passaram a contemplar </a:t>
            </a:r>
            <a:r>
              <a:rPr lang="pt-PT" dirty="0" err="1" smtClean="0"/>
              <a:t>sub-componentes</a:t>
            </a:r>
            <a:r>
              <a:rPr lang="pt-PT" dirty="0" smtClean="0"/>
              <a:t> organizadas em níveis. </a:t>
            </a:r>
          </a:p>
          <a:p>
            <a:r>
              <a:rPr lang="pt-PT" dirty="0" smtClean="0"/>
              <a:t>Deste modo o sistema operativo está dividido em pequenas partes. Cada uma destas partes encontra-se perfeitamente definida e tem um claro interface com os restantes elementos. </a:t>
            </a:r>
            <a:endParaRPr lang="pt-P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034" y="500042"/>
            <a:ext cx="8229600" cy="990600"/>
          </a:xfrm>
        </p:spPr>
        <p:txBody>
          <a:bodyPr>
            <a:normAutofit fontScale="90000"/>
          </a:bodyPr>
          <a:lstStyle/>
          <a:p>
            <a:pPr marL="508000">
              <a:lnSpc>
                <a:spcPct val="115000"/>
              </a:lnSpc>
              <a:spcAft>
                <a:spcPts val="0"/>
              </a:spcAft>
            </a:pPr>
            <a:r>
              <a:rPr lang="pt-PT" b="1" dirty="0" smtClean="0">
                <a:solidFill>
                  <a:srgbClr val="006565"/>
                </a:solidFill>
                <a:latin typeface="Helvetica"/>
                <a:ea typeface="Times New Roman"/>
                <a:cs typeface="Times New Roman"/>
              </a:rPr>
              <a:t>Estrutura hierárquica   de um sistema operativo (</a:t>
            </a:r>
            <a:r>
              <a:rPr lang="pt-PT" b="1" dirty="0" err="1" smtClean="0">
                <a:solidFill>
                  <a:srgbClr val="006565"/>
                </a:solidFill>
                <a:latin typeface="Helvetica"/>
                <a:ea typeface="Times New Roman"/>
                <a:cs typeface="Times New Roman"/>
              </a:rPr>
              <a:t>cont</a:t>
            </a:r>
            <a:r>
              <a:rPr lang="pt-PT" b="1" dirty="0" smtClean="0">
                <a:solidFill>
                  <a:srgbClr val="006565"/>
                </a:solidFill>
                <a:latin typeface="Helvetica"/>
                <a:ea typeface="Times New Roman"/>
                <a:cs typeface="Times New Roman"/>
              </a:rPr>
              <a:t>)</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endParaRPr lang="pt-PT" dirty="0"/>
          </a:p>
        </p:txBody>
      </p:sp>
      <p:sp>
        <p:nvSpPr>
          <p:cNvPr id="3" name="Marcador de Posição de Conteúdo 2"/>
          <p:cNvSpPr>
            <a:spLocks noGrp="1"/>
          </p:cNvSpPr>
          <p:nvPr>
            <p:ph sz="quarter" idx="1"/>
          </p:nvPr>
        </p:nvSpPr>
        <p:spPr/>
        <p:txBody>
          <a:bodyPr>
            <a:normAutofit/>
          </a:bodyPr>
          <a:lstStyle/>
          <a:p>
            <a:r>
              <a:rPr lang="pt-PT" dirty="0" smtClean="0"/>
              <a:t>Do ponto de vista conceptual, em geral, pode considerar-se a arquitectura dos sistemas operativos como uma estrutura hierárquica “</a:t>
            </a:r>
            <a:r>
              <a:rPr lang="pt-PT" dirty="0" err="1" smtClean="0"/>
              <a:t>multicamada</a:t>
            </a:r>
            <a:r>
              <a:rPr lang="pt-PT" dirty="0" smtClean="0"/>
              <a:t>”, onde cada camadas implementa uma parte das funções essenciais requeridas a um sistema operativo. . </a:t>
            </a:r>
            <a:endParaRPr lang="pt-P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034" y="500042"/>
            <a:ext cx="8229600" cy="990600"/>
          </a:xfrm>
        </p:spPr>
        <p:txBody>
          <a:bodyPr>
            <a:normAutofit fontScale="90000"/>
          </a:bodyPr>
          <a:lstStyle/>
          <a:p>
            <a:pPr marL="508000">
              <a:lnSpc>
                <a:spcPct val="115000"/>
              </a:lnSpc>
              <a:spcAft>
                <a:spcPts val="0"/>
              </a:spcAft>
            </a:pPr>
            <a:r>
              <a:rPr lang="pt-PT" b="1" dirty="0" smtClean="0">
                <a:solidFill>
                  <a:srgbClr val="006565"/>
                </a:solidFill>
                <a:latin typeface="Helvetica"/>
                <a:ea typeface="Times New Roman"/>
                <a:cs typeface="Times New Roman"/>
              </a:rPr>
              <a:t>Estrutura hierárquica   de um sistema operativo (</a:t>
            </a:r>
            <a:r>
              <a:rPr lang="pt-PT" b="1" dirty="0" err="1" smtClean="0">
                <a:solidFill>
                  <a:srgbClr val="006565"/>
                </a:solidFill>
                <a:latin typeface="Helvetica"/>
                <a:ea typeface="Times New Roman"/>
                <a:cs typeface="Times New Roman"/>
              </a:rPr>
              <a:t>cont</a:t>
            </a:r>
            <a:r>
              <a:rPr lang="pt-PT" b="1" dirty="0" smtClean="0">
                <a:solidFill>
                  <a:srgbClr val="006565"/>
                </a:solidFill>
                <a:latin typeface="Helvetica"/>
                <a:ea typeface="Times New Roman"/>
                <a:cs typeface="Times New Roman"/>
              </a:rPr>
              <a:t>)</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r>
              <a:rPr lang="pt-PT" sz="1050" dirty="0" smtClean="0">
                <a:latin typeface="Calibri"/>
                <a:ea typeface="Times New Roman"/>
                <a:cs typeface="Times New Roman"/>
              </a:rPr>
              <a:t/>
            </a:r>
            <a:br>
              <a:rPr lang="pt-PT" sz="1050" dirty="0" smtClean="0">
                <a:latin typeface="Calibri"/>
                <a:ea typeface="Times New Roman"/>
                <a:cs typeface="Times New Roman"/>
              </a:rPr>
            </a:br>
            <a:r>
              <a:rPr lang="pt-PT" sz="1100" dirty="0" smtClean="0">
                <a:latin typeface="Times New Roman"/>
                <a:ea typeface="Times New Roman"/>
                <a:cs typeface="Times New Roman"/>
              </a:rPr>
              <a:t> </a:t>
            </a:r>
            <a:endParaRPr lang="pt-PT" dirty="0"/>
          </a:p>
        </p:txBody>
      </p:sp>
      <p:pic>
        <p:nvPicPr>
          <p:cNvPr id="2050" name="Picture 2"/>
          <p:cNvPicPr>
            <a:picLocks noGrp="1" noChangeAspect="1" noChangeArrowheads="1"/>
          </p:cNvPicPr>
          <p:nvPr>
            <p:ph sz="quarter" idx="1"/>
          </p:nvPr>
        </p:nvPicPr>
        <p:blipFill>
          <a:blip r:embed="rId2"/>
          <a:srcRect/>
          <a:stretch>
            <a:fillRect/>
          </a:stretch>
        </p:blipFill>
        <p:spPr bwMode="auto">
          <a:xfrm>
            <a:off x="714349" y="1500794"/>
            <a:ext cx="8189642" cy="4642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m">
  <a:themeElements>
    <a:clrScheme name="Origem">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m">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em">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1247</Words>
  <Application>Microsoft Office PowerPoint</Application>
  <PresentationFormat>Apresentação no Ecrã (4:3)</PresentationFormat>
  <Paragraphs>91</Paragraphs>
  <Slides>22</Slides>
  <Notes>0</Notes>
  <HiddenSlides>0</HiddenSlides>
  <MMClips>0</MMClips>
  <ScaleCrop>false</ScaleCrop>
  <HeadingPairs>
    <vt:vector size="4" baseType="variant">
      <vt:variant>
        <vt:lpstr>Tema</vt:lpstr>
      </vt:variant>
      <vt:variant>
        <vt:i4>1</vt:i4>
      </vt:variant>
      <vt:variant>
        <vt:lpstr>Títulos dos diapositivos</vt:lpstr>
      </vt:variant>
      <vt:variant>
        <vt:i4>22</vt:i4>
      </vt:variant>
    </vt:vector>
  </HeadingPairs>
  <TitlesOfParts>
    <vt:vector size="23" baseType="lpstr">
      <vt:lpstr>Origem</vt:lpstr>
      <vt:lpstr>Apresentação de SISTEMAS OPERATIVOS   Curso Profissional de Técnico de Gestão e Programação de Sistemas Informáticos     MÓDULO V   Arquitectura de Sistemas Operativos</vt:lpstr>
      <vt:lpstr>Apresentação do PowerPoint</vt:lpstr>
      <vt:lpstr>Conteúdos (1) </vt:lpstr>
      <vt:lpstr>Âmbito dos Conteúdos </vt:lpstr>
      <vt:lpstr>Bibliografia / Outros Recursos</vt:lpstr>
      <vt:lpstr>Critérios e tipo de avaliação </vt:lpstr>
      <vt:lpstr>Estrutura hierárquica   de um sistema operativo    </vt:lpstr>
      <vt:lpstr>Estrutura hierárquica   de um sistema operativo (cont)    </vt:lpstr>
      <vt:lpstr>Estrutura hierárquica   de um sistema operativo (cont)    </vt:lpstr>
      <vt:lpstr>Considerando a abordagem hierárquica ilustrada, os sistemas operativos compreendem as seguintes camadas: </vt:lpstr>
      <vt:lpstr>Considerando a abordagem hierárquica ilustrada, os sistemas operativos compreendem as seguintes camadas: </vt:lpstr>
      <vt:lpstr>Cont…</vt:lpstr>
      <vt:lpstr>Classificação dos SO considerando os Serviços  </vt:lpstr>
      <vt:lpstr>Apresentação do PowerPoint</vt:lpstr>
      <vt:lpstr>Número de utilizadores  </vt:lpstr>
      <vt:lpstr>Apresentação do PowerPoint</vt:lpstr>
      <vt:lpstr>Número de tarefas  </vt:lpstr>
      <vt:lpstr>Apresentação do PowerPoint</vt:lpstr>
      <vt:lpstr>Apresentação do PowerPoint</vt:lpstr>
      <vt:lpstr>Apresentação do PowerPoint</vt:lpstr>
      <vt:lpstr>Apresentação do PowerPoint</vt:lpstr>
      <vt:lpstr>Verifique os seus conhecimentos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Your User Name</dc:creator>
  <cp:lastModifiedBy>Aluno</cp:lastModifiedBy>
  <cp:revision>21</cp:revision>
  <dcterms:created xsi:type="dcterms:W3CDTF">2014-04-27T22:03:26Z</dcterms:created>
  <dcterms:modified xsi:type="dcterms:W3CDTF">2014-05-06T13:56:40Z</dcterms:modified>
</cp:coreProperties>
</file>